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4" r:id="rId4"/>
    <p:sldId id="263" r:id="rId5"/>
    <p:sldId id="264" r:id="rId6"/>
    <p:sldId id="273" r:id="rId7"/>
    <p:sldId id="260" r:id="rId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9" autoAdjust="0"/>
    <p:restoredTop sz="94660"/>
  </p:normalViewPr>
  <p:slideViewPr>
    <p:cSldViewPr snapToGrid="0">
      <p:cViewPr varScale="1">
        <p:scale>
          <a:sx n="74" d="100"/>
          <a:sy n="74" d="100"/>
        </p:scale>
        <p:origin x="3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3/20/2019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3/20/2019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3/20/2019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3/20/2019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5" y="384866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Report</a:t>
            </a:r>
          </a:p>
          <a:p>
            <a:r>
              <a:rPr lang="en-US" sz="3600" dirty="0" smtClean="0">
                <a:solidFill>
                  <a:schemeClr val="accent6">
                    <a:lumMod val="75000"/>
                  </a:schemeClr>
                </a:solidFill>
              </a:rPr>
              <a:t>February 2019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5" y="334710"/>
            <a:ext cx="11727957" cy="6505627"/>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2400" i="1"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b="1" u="sng" dirty="0"/>
              <a:t>Improved </a:t>
            </a:r>
            <a:r>
              <a:rPr lang="en-US" b="1" u="sng" dirty="0" smtClean="0"/>
              <a:t>Pedestrian Crossing</a:t>
            </a:r>
            <a:r>
              <a:rPr lang="en-US" u="sng" dirty="0" smtClean="0"/>
              <a:t> </a:t>
            </a:r>
            <a:r>
              <a:rPr lang="en-US" dirty="0"/>
              <a:t> </a:t>
            </a:r>
            <a:r>
              <a:rPr lang="en-US" dirty="0" smtClean="0"/>
              <a:t>The City </a:t>
            </a:r>
            <a:r>
              <a:rPr lang="en-US" dirty="0"/>
              <a:t>is applying for the “School Route Improvement Project Grant”. This grant improves </a:t>
            </a:r>
            <a:r>
              <a:rPr lang="en-US" dirty="0" smtClean="0"/>
              <a:t>visibility </a:t>
            </a:r>
            <a:r>
              <a:rPr lang="en-US" dirty="0"/>
              <a:t>and signage by adding </a:t>
            </a:r>
            <a:r>
              <a:rPr lang="en-US" dirty="0" smtClean="0"/>
              <a:t>illuminated lights </a:t>
            </a:r>
            <a:r>
              <a:rPr lang="en-US" dirty="0"/>
              <a:t>and </a:t>
            </a:r>
            <a:r>
              <a:rPr lang="en-US" dirty="0" smtClean="0"/>
              <a:t>flashers in select areas of the town. </a:t>
            </a:r>
            <a:r>
              <a:rPr lang="en-US" dirty="0"/>
              <a:t>This is </a:t>
            </a:r>
            <a:r>
              <a:rPr lang="en-US" dirty="0" smtClean="0"/>
              <a:t>to </a:t>
            </a:r>
            <a:r>
              <a:rPr lang="en-US" dirty="0"/>
              <a:t>address the poor </a:t>
            </a:r>
            <a:r>
              <a:rPr lang="en-US" dirty="0" smtClean="0"/>
              <a:t>visibility </a:t>
            </a:r>
            <a:r>
              <a:rPr lang="en-US" dirty="0"/>
              <a:t>in areas of high risk. The areas being addressed </a:t>
            </a:r>
            <a:r>
              <a:rPr lang="en-US" dirty="0" smtClean="0"/>
              <a:t>concern:</a:t>
            </a:r>
          </a:p>
          <a:p>
            <a:endParaRPr lang="en-US" dirty="0" smtClean="0"/>
          </a:p>
          <a:p>
            <a:pPr marL="285750" indent="-285750">
              <a:buFont typeface="Arial" panose="020B0604020202020204" pitchFamily="34" charset="0"/>
              <a:buChar char="•"/>
            </a:pPr>
            <a:r>
              <a:rPr lang="en-US" dirty="0"/>
              <a:t>Approach to WIS parking lot (east and west</a:t>
            </a:r>
            <a:r>
              <a:rPr lang="en-US" dirty="0" smtClean="0"/>
              <a:t>).</a:t>
            </a:r>
            <a:endParaRPr lang="en-US" dirty="0"/>
          </a:p>
          <a:p>
            <a:pPr marL="285750" indent="-285750">
              <a:buFont typeface="Arial" panose="020B0604020202020204" pitchFamily="34" charset="0"/>
              <a:buChar char="•"/>
            </a:pPr>
            <a:r>
              <a:rPr lang="en-US" dirty="0"/>
              <a:t>Traffic circle at Lewis River and E. Scott Ave (all </a:t>
            </a:r>
            <a:r>
              <a:rPr lang="en-US" dirty="0" smtClean="0"/>
              <a:t>directions).</a:t>
            </a:r>
            <a:endParaRPr lang="en-US" dirty="0"/>
          </a:p>
          <a:p>
            <a:pPr marL="285750" indent="-285750">
              <a:buFont typeface="Arial" panose="020B0604020202020204" pitchFamily="34" charset="0"/>
              <a:buChar char="•"/>
            </a:pPr>
            <a:r>
              <a:rPr lang="en-US" dirty="0"/>
              <a:t>Lewis </a:t>
            </a:r>
            <a:r>
              <a:rPr lang="en-US" dirty="0" smtClean="0"/>
              <a:t>River Rd. </a:t>
            </a:r>
            <a:r>
              <a:rPr lang="en-US" dirty="0"/>
              <a:t>and Pacific </a:t>
            </a:r>
            <a:r>
              <a:rPr lang="en-US" dirty="0" smtClean="0"/>
              <a:t>Ave. </a:t>
            </a:r>
            <a:r>
              <a:rPr lang="en-US" dirty="0"/>
              <a:t>near freeway </a:t>
            </a:r>
            <a:r>
              <a:rPr lang="en-US" dirty="0" smtClean="0"/>
              <a:t>onramp</a:t>
            </a:r>
            <a:r>
              <a:rPr lang="en-US" dirty="0"/>
              <a:t>, </a:t>
            </a:r>
            <a:r>
              <a:rPr lang="en-US" dirty="0" smtClean="0"/>
              <a:t>southbound.</a:t>
            </a:r>
            <a:endParaRPr lang="en-US" dirty="0"/>
          </a:p>
          <a:p>
            <a:pPr marL="285750" indent="-285750">
              <a:buFont typeface="Arial" panose="020B0604020202020204" pitchFamily="34" charset="0"/>
              <a:buChar char="•"/>
            </a:pPr>
            <a:r>
              <a:rPr lang="en-US" dirty="0"/>
              <a:t>Buckeye and Park </a:t>
            </a:r>
            <a:r>
              <a:rPr lang="en-US" dirty="0" smtClean="0"/>
              <a:t>Streets. </a:t>
            </a:r>
            <a:endParaRPr lang="en-US" dirty="0"/>
          </a:p>
          <a:p>
            <a:pPr marL="285750" indent="-285750">
              <a:buFont typeface="Arial" panose="020B0604020202020204" pitchFamily="34" charset="0"/>
              <a:buChar char="•"/>
            </a:pPr>
            <a:r>
              <a:rPr lang="en-US" dirty="0"/>
              <a:t>Park Street at pedestrian crossing by library. </a:t>
            </a:r>
          </a:p>
          <a:p>
            <a:endParaRPr lang="en-US" dirty="0"/>
          </a:p>
          <a:p>
            <a:r>
              <a:rPr lang="en-US" dirty="0" smtClean="0"/>
              <a:t>This project will significantly improve student safety. I have issued a letter of support for the project on behalf of the School District. The City is also requesting a contribution of $5k from the School District.   </a:t>
            </a:r>
            <a:endParaRPr lang="en-US" dirty="0"/>
          </a:p>
          <a:p>
            <a:r>
              <a:rPr lang="en-US" dirty="0"/>
              <a:t> </a:t>
            </a:r>
          </a:p>
          <a:p>
            <a:r>
              <a:rPr lang="en-US" b="1" u="sng" dirty="0"/>
              <a:t>Office </a:t>
            </a:r>
            <a:r>
              <a:rPr lang="en-US" b="1" u="sng" dirty="0" smtClean="0"/>
              <a:t>Approach Cameras</a:t>
            </a:r>
            <a:endParaRPr lang="en-US" u="sng" dirty="0"/>
          </a:p>
          <a:p>
            <a:r>
              <a:rPr lang="en-US" dirty="0"/>
              <a:t>My team has started installing office approach monitors and cameras this week. This project further improves the </a:t>
            </a:r>
            <a:r>
              <a:rPr lang="en-US" dirty="0" smtClean="0"/>
              <a:t>school offices’ visibility </a:t>
            </a:r>
            <a:r>
              <a:rPr lang="en-US" dirty="0"/>
              <a:t>of persons approaching the </a:t>
            </a:r>
            <a:r>
              <a:rPr lang="en-US" dirty="0" smtClean="0"/>
              <a:t>school for access. </a:t>
            </a:r>
            <a:r>
              <a:rPr lang="en-US" dirty="0"/>
              <a:t>This will be a dedicated camera/monitor </a:t>
            </a:r>
            <a:r>
              <a:rPr lang="en-US" dirty="0" smtClean="0"/>
              <a:t>visible </a:t>
            </a:r>
            <a:r>
              <a:rPr lang="en-US" dirty="0"/>
              <a:t>100% of the time to the school office staff</a:t>
            </a:r>
            <a:r>
              <a:rPr lang="en-US" dirty="0" smtClean="0"/>
              <a:t>.  These cameras will allow office staff to quickly ascertain behavior. </a:t>
            </a:r>
            <a:endParaRPr lang="en-US" dirty="0"/>
          </a:p>
          <a:p>
            <a:endParaRPr lang="en-US" dirty="0"/>
          </a:p>
          <a:p>
            <a:r>
              <a:rPr lang="en-US" b="1" dirty="0"/>
              <a:t> </a:t>
            </a:r>
            <a:endParaRPr lang="en-US" dirty="0"/>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586288" y="2108011"/>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74548" y="794700"/>
            <a:ext cx="10731652" cy="1077218"/>
          </a:xfrm>
          <a:prstGeom prst="rect">
            <a:avLst/>
          </a:prstGeom>
        </p:spPr>
        <p:txBody>
          <a:bodyPr wrap="square">
            <a:spAutoFit/>
          </a:bodyPr>
          <a:lstStyle/>
          <a:p>
            <a:endParaRPr lang="en-US" sz="1600" u="sng" dirty="0" smtClean="0"/>
          </a:p>
          <a:p>
            <a:endParaRPr lang="en-US" sz="1600" u="sng" dirty="0"/>
          </a:p>
          <a:p>
            <a:endParaRPr lang="en-US" sz="1600" dirty="0"/>
          </a:p>
          <a:p>
            <a:endParaRPr lang="en-US" sz="1600" dirty="0"/>
          </a:p>
        </p:txBody>
      </p:sp>
    </p:spTree>
    <p:extLst>
      <p:ext uri="{BB962C8B-B14F-4D97-AF65-F5344CB8AC3E}">
        <p14:creationId xmlns:p14="http://schemas.microsoft.com/office/powerpoint/2010/main" val="1353645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210"/>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506054" y="2202404"/>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74548" y="794700"/>
            <a:ext cx="8810561" cy="1077218"/>
          </a:xfrm>
          <a:prstGeom prst="rect">
            <a:avLst/>
          </a:prstGeom>
        </p:spPr>
        <p:txBody>
          <a:bodyPr wrap="square">
            <a:spAutoFit/>
          </a:bodyPr>
          <a:lstStyle/>
          <a:p>
            <a:endParaRPr lang="en-US" sz="1600" u="sng" dirty="0" smtClean="0"/>
          </a:p>
          <a:p>
            <a:endParaRPr lang="en-US" sz="1600" u="sng" dirty="0"/>
          </a:p>
          <a:p>
            <a:endParaRPr lang="en-US" sz="1600" dirty="0"/>
          </a:p>
          <a:p>
            <a:endParaRPr lang="en-US" sz="1600" dirty="0"/>
          </a:p>
        </p:txBody>
      </p:sp>
      <p:sp>
        <p:nvSpPr>
          <p:cNvPr id="3" name="Rectangle 2"/>
          <p:cNvSpPr/>
          <p:nvPr/>
        </p:nvSpPr>
        <p:spPr>
          <a:xfrm>
            <a:off x="465866" y="1292612"/>
            <a:ext cx="11711417" cy="5909310"/>
          </a:xfrm>
          <a:prstGeom prst="rect">
            <a:avLst/>
          </a:prstGeom>
        </p:spPr>
        <p:txBody>
          <a:bodyPr wrap="square">
            <a:spAutoFit/>
          </a:bodyPr>
          <a:lstStyle/>
          <a:p>
            <a:r>
              <a:rPr lang="en-US" b="1" u="sng" dirty="0"/>
              <a:t>Bus </a:t>
            </a:r>
            <a:r>
              <a:rPr lang="en-US" b="1" u="sng" dirty="0" smtClean="0"/>
              <a:t>Parking </a:t>
            </a:r>
            <a:r>
              <a:rPr lang="en-US" b="1" u="sng" dirty="0"/>
              <a:t>KWRL</a:t>
            </a:r>
            <a:endParaRPr lang="en-US" u="sng" dirty="0"/>
          </a:p>
          <a:p>
            <a:r>
              <a:rPr lang="en-US" dirty="0"/>
              <a:t>KWRL has requested expansion of the bus parking further into the WMS campus </a:t>
            </a:r>
            <a:r>
              <a:rPr lang="en-US" dirty="0" smtClean="0"/>
              <a:t>on the south side of their current facility, adjacent to the railroad tracks. </a:t>
            </a:r>
            <a:r>
              <a:rPr lang="en-US" dirty="0"/>
              <a:t>This expansion </a:t>
            </a:r>
            <a:r>
              <a:rPr lang="en-US" dirty="0" smtClean="0"/>
              <a:t>is to support a number of new buses being parked in Woodland, that would exceed our existing capacity for bus and employee parking.    </a:t>
            </a:r>
            <a:r>
              <a:rPr lang="en-US" b="1" dirty="0"/>
              <a:t> </a:t>
            </a:r>
            <a:endParaRPr lang="en-US" b="1" dirty="0" smtClean="0"/>
          </a:p>
          <a:p>
            <a:endParaRPr lang="en-US" b="1" dirty="0" smtClean="0"/>
          </a:p>
          <a:p>
            <a:r>
              <a:rPr lang="en-US" b="1" u="sng" dirty="0" smtClean="0"/>
              <a:t>Water Piping WPS</a:t>
            </a:r>
            <a:endParaRPr lang="en-US" u="sng" dirty="0"/>
          </a:p>
          <a:p>
            <a:r>
              <a:rPr lang="en-US" dirty="0"/>
              <a:t>Another large section of galvanized water piping in WPS will have to be replaced this summer. </a:t>
            </a:r>
            <a:r>
              <a:rPr lang="en-US" dirty="0" smtClean="0"/>
              <a:t>Fifteen </a:t>
            </a:r>
            <a:r>
              <a:rPr lang="en-US" dirty="0"/>
              <a:t>months ago we replaced a large section on the west side of the </a:t>
            </a:r>
            <a:r>
              <a:rPr lang="en-US" dirty="0" smtClean="0"/>
              <a:t>1st </a:t>
            </a:r>
            <a:r>
              <a:rPr lang="en-US" dirty="0"/>
              <a:t>grade wing</a:t>
            </a:r>
            <a:r>
              <a:rPr lang="en-US" dirty="0" smtClean="0"/>
              <a:t>. The pipe in question spans </a:t>
            </a:r>
            <a:r>
              <a:rPr lang="en-US" dirty="0"/>
              <a:t>7 classrooms on the </a:t>
            </a:r>
            <a:r>
              <a:rPr lang="en-US" dirty="0" smtClean="0"/>
              <a:t>north, </a:t>
            </a:r>
            <a:r>
              <a:rPr lang="en-US" dirty="0"/>
              <a:t>south and east sides of the building. The leaks thus </a:t>
            </a:r>
            <a:r>
              <a:rPr lang="en-US" dirty="0" smtClean="0"/>
              <a:t>far, </a:t>
            </a:r>
            <a:r>
              <a:rPr lang="en-US" dirty="0"/>
              <a:t>seem to originate from inclusions in the piping during the manufacturing </a:t>
            </a:r>
            <a:r>
              <a:rPr lang="en-US" dirty="0" smtClean="0"/>
              <a:t>process, </a:t>
            </a:r>
            <a:r>
              <a:rPr lang="en-US" dirty="0"/>
              <a:t>and </a:t>
            </a:r>
            <a:r>
              <a:rPr lang="en-US" dirty="0" smtClean="0"/>
              <a:t>show </a:t>
            </a:r>
            <a:r>
              <a:rPr lang="en-US" dirty="0"/>
              <a:t>up as pinholes. We have been able to manage these leaks with </a:t>
            </a:r>
            <a:r>
              <a:rPr lang="en-US" dirty="0" smtClean="0"/>
              <a:t>stainless </a:t>
            </a:r>
            <a:r>
              <a:rPr lang="en-US" dirty="0"/>
              <a:t>steel pipe clamps. We will continue to monitor this piping closely through the balance of the school </a:t>
            </a:r>
            <a:r>
              <a:rPr lang="en-US" dirty="0" smtClean="0"/>
              <a:t>year. </a:t>
            </a:r>
            <a:endParaRPr lang="en-US" dirty="0"/>
          </a:p>
          <a:p>
            <a:endParaRPr lang="en-US" u="sng" dirty="0" smtClean="0"/>
          </a:p>
          <a:p>
            <a:r>
              <a:rPr lang="en-US" b="1" u="sng" dirty="0" smtClean="0"/>
              <a:t>Water Heater WMS</a:t>
            </a:r>
          </a:p>
          <a:p>
            <a:r>
              <a:rPr lang="en-US" dirty="0" smtClean="0"/>
              <a:t>The main water heater for the Yellow Hall has failed internally. This is the primary heater for the kitchen and domestic loads throughout this wing of the school. A new heater was ordered and will be installed during the spring break period. </a:t>
            </a:r>
          </a:p>
          <a:p>
            <a:endParaRPr lang="en-US" u="sng" dirty="0"/>
          </a:p>
          <a:p>
            <a:r>
              <a:rPr lang="en-US" b="1" u="sng" dirty="0" smtClean="0"/>
              <a:t>Security Cameras WIS</a:t>
            </a:r>
          </a:p>
          <a:p>
            <a:r>
              <a:rPr lang="en-US" dirty="0" smtClean="0"/>
              <a:t>Two new security cameras were added to provide additional visibility to the covered play area and the access gate on Salmon Street.</a:t>
            </a:r>
            <a:endParaRPr lang="en-US" dirty="0"/>
          </a:p>
          <a:p>
            <a:endParaRPr lang="en-US" u="sng" dirty="0"/>
          </a:p>
          <a:p>
            <a:endParaRPr lang="en-US" u="sng" dirty="0"/>
          </a:p>
        </p:txBody>
      </p:sp>
    </p:spTree>
    <p:extLst>
      <p:ext uri="{BB962C8B-B14F-4D97-AF65-F5344CB8AC3E}">
        <p14:creationId xmlns:p14="http://schemas.microsoft.com/office/powerpoint/2010/main" val="3944683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a:t>
            </a:r>
            <a:r>
              <a:rPr lang="en-US" sz="2400" i="1" dirty="0" smtClean="0"/>
              <a:t>POWER COST AND WORK ORDER STATUS</a:t>
            </a:r>
            <a:endParaRPr lang="en-US" sz="2400" i="1" dirty="0"/>
          </a:p>
        </p:txBody>
      </p:sp>
      <p:pic>
        <p:nvPicPr>
          <p:cNvPr id="6" name="Picture 5"/>
          <p:cNvPicPr>
            <a:picLocks noChangeAspect="1"/>
          </p:cNvPicPr>
          <p:nvPr/>
        </p:nvPicPr>
        <p:blipFill>
          <a:blip r:embed="rId2"/>
          <a:stretch>
            <a:fillRect/>
          </a:stretch>
        </p:blipFill>
        <p:spPr>
          <a:xfrm>
            <a:off x="266106" y="1497539"/>
            <a:ext cx="5541214" cy="4027498"/>
          </a:xfrm>
          <a:prstGeom prst="rect">
            <a:avLst/>
          </a:prstGeom>
        </p:spPr>
      </p:pic>
      <p:pic>
        <p:nvPicPr>
          <p:cNvPr id="8" name="Picture 7"/>
          <p:cNvPicPr>
            <a:picLocks noChangeAspect="1"/>
          </p:cNvPicPr>
          <p:nvPr/>
        </p:nvPicPr>
        <p:blipFill>
          <a:blip r:embed="rId3"/>
          <a:stretch>
            <a:fillRect/>
          </a:stretch>
        </p:blipFill>
        <p:spPr>
          <a:xfrm>
            <a:off x="6026205" y="1497539"/>
            <a:ext cx="5886395" cy="4031234"/>
          </a:xfrm>
          <a:prstGeom prst="rect">
            <a:avLst/>
          </a:prstGeom>
        </p:spPr>
      </p:pic>
      <p:sp>
        <p:nvSpPr>
          <p:cNvPr id="3" name="TextBox 2"/>
          <p:cNvSpPr txBox="1"/>
          <p:nvPr/>
        </p:nvSpPr>
        <p:spPr>
          <a:xfrm>
            <a:off x="4052791" y="2969510"/>
            <a:ext cx="1242648" cy="400110"/>
          </a:xfrm>
          <a:prstGeom prst="rect">
            <a:avLst/>
          </a:prstGeom>
          <a:noFill/>
        </p:spPr>
        <p:txBody>
          <a:bodyPr wrap="none" rtlCol="0">
            <a:spAutoFit/>
          </a:bodyPr>
          <a:lstStyle/>
          <a:p>
            <a:r>
              <a:rPr lang="en-US" sz="1000" dirty="0" smtClean="0"/>
              <a:t>Investigating power </a:t>
            </a:r>
          </a:p>
          <a:p>
            <a:r>
              <a:rPr lang="en-US" sz="1000" dirty="0" smtClean="0"/>
              <a:t>spike WPS</a:t>
            </a:r>
            <a:endParaRPr lang="en-US" sz="1000" dirty="0"/>
          </a:p>
        </p:txBody>
      </p:sp>
      <p:cxnSp>
        <p:nvCxnSpPr>
          <p:cNvPr id="9" name="Straight Arrow Connector 8"/>
          <p:cNvCxnSpPr>
            <a:stCxn id="3" idx="1"/>
          </p:cNvCxnSpPr>
          <p:nvPr/>
        </p:nvCxnSpPr>
        <p:spPr>
          <a:xfrm flipH="1">
            <a:off x="3760631" y="3169565"/>
            <a:ext cx="292160" cy="341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936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001"/>
            <a:ext cx="10515600" cy="626548"/>
          </a:xfrm>
        </p:spPr>
        <p:txBody>
          <a:bodyPr>
            <a:noAutofit/>
          </a:bodyPr>
          <a:lstStyle/>
          <a:p>
            <a:r>
              <a:rPr lang="en-US" sz="2400" b="1" dirty="0" smtClean="0"/>
              <a:t>FACILITY CHARTS – </a:t>
            </a:r>
            <a:br>
              <a:rPr lang="en-US" sz="2400" b="1" dirty="0" smtClean="0"/>
            </a:br>
            <a:r>
              <a:rPr lang="en-US" sz="2400" b="1" dirty="0" smtClean="0"/>
              <a:t>WATER USAGE</a:t>
            </a:r>
            <a:br>
              <a:rPr lang="en-US" sz="2400" b="1" dirty="0" smtClean="0"/>
            </a:br>
            <a:r>
              <a:rPr lang="en-US" sz="2400" i="1" dirty="0" smtClean="0"/>
              <a:t>WHS, WIS, WMS, WPS</a:t>
            </a:r>
            <a:endParaRPr lang="en-US" sz="2400" i="1" dirty="0"/>
          </a:p>
        </p:txBody>
      </p:sp>
      <p:sp>
        <p:nvSpPr>
          <p:cNvPr id="3" name="TextBox 2"/>
          <p:cNvSpPr txBox="1"/>
          <p:nvPr/>
        </p:nvSpPr>
        <p:spPr>
          <a:xfrm>
            <a:off x="8237974" y="137605"/>
            <a:ext cx="3216650" cy="1077218"/>
          </a:xfrm>
          <a:prstGeom prst="rect">
            <a:avLst/>
          </a:prstGeom>
          <a:noFill/>
          <a:ln>
            <a:solidFill>
              <a:schemeClr val="bg1">
                <a:lumMod val="65000"/>
              </a:schemeClr>
            </a:solidFill>
          </a:ln>
        </p:spPr>
        <p:txBody>
          <a:bodyPr wrap="none" rtlCol="0">
            <a:spAutoFit/>
          </a:bodyPr>
          <a:lstStyle/>
          <a:p>
            <a:pPr algn="ctr"/>
            <a:r>
              <a:rPr lang="en-US" sz="1600" i="1" u="sng" dirty="0" smtClean="0"/>
              <a:t>Note</a:t>
            </a:r>
          </a:p>
          <a:p>
            <a:r>
              <a:rPr lang="en-US" sz="1600" i="1" dirty="0" smtClean="0"/>
              <a:t>Water charts are updated every two</a:t>
            </a:r>
          </a:p>
          <a:p>
            <a:r>
              <a:rPr lang="en-US" sz="1600" i="1" dirty="0"/>
              <a:t>m</a:t>
            </a:r>
            <a:r>
              <a:rPr lang="en-US" sz="1600" i="1" dirty="0" smtClean="0"/>
              <a:t>onths</a:t>
            </a:r>
            <a:r>
              <a:rPr lang="en-US" sz="1600" i="1" dirty="0"/>
              <a:t>.</a:t>
            </a:r>
            <a:r>
              <a:rPr lang="en-US" sz="1600" i="1" dirty="0" smtClean="0"/>
              <a:t> Next update to these charts</a:t>
            </a:r>
          </a:p>
          <a:p>
            <a:r>
              <a:rPr lang="en-US" sz="1600" i="1" dirty="0" smtClean="0"/>
              <a:t>in May 2019.</a:t>
            </a:r>
            <a:endParaRPr lang="en-US" sz="1600" i="1" dirty="0"/>
          </a:p>
        </p:txBody>
      </p:sp>
      <p:sp>
        <p:nvSpPr>
          <p:cNvPr id="13" name="TextBox 12"/>
          <p:cNvSpPr txBox="1"/>
          <p:nvPr/>
        </p:nvSpPr>
        <p:spPr>
          <a:xfrm flipH="1">
            <a:off x="3857834" y="4213310"/>
            <a:ext cx="3872715" cy="1384995"/>
          </a:xfrm>
          <a:prstGeom prst="rect">
            <a:avLst/>
          </a:prstGeom>
          <a:noFill/>
        </p:spPr>
        <p:txBody>
          <a:bodyPr wrap="square" rtlCol="0">
            <a:spAutoFit/>
          </a:bodyPr>
          <a:lstStyle/>
          <a:p>
            <a:pPr algn="ctr"/>
            <a:r>
              <a:rPr lang="en-US" sz="1400" i="1" dirty="0" smtClean="0"/>
              <a:t>The WMS chart has been reconfigured to include the following 7 meters: 755 Park high and low flow, BO and Team High, PIT house, bus barn, athletic field and DO. All of these meters are totaled on the WMS graph, but each data point is recorded separately to aid in identifying leaks. </a:t>
            </a:r>
            <a:endParaRPr lang="en-US" sz="1400" i="1" dirty="0"/>
          </a:p>
        </p:txBody>
      </p:sp>
      <p:pic>
        <p:nvPicPr>
          <p:cNvPr id="4" name="Picture 3"/>
          <p:cNvPicPr>
            <a:picLocks noChangeAspect="1"/>
          </p:cNvPicPr>
          <p:nvPr/>
        </p:nvPicPr>
        <p:blipFill>
          <a:blip r:embed="rId2"/>
          <a:stretch>
            <a:fillRect/>
          </a:stretch>
        </p:blipFill>
        <p:spPr>
          <a:xfrm>
            <a:off x="218797" y="1322208"/>
            <a:ext cx="3406243" cy="2676334"/>
          </a:xfrm>
          <a:prstGeom prst="rect">
            <a:avLst/>
          </a:prstGeom>
        </p:spPr>
      </p:pic>
      <p:pic>
        <p:nvPicPr>
          <p:cNvPr id="5" name="Picture 4"/>
          <p:cNvPicPr>
            <a:picLocks noChangeAspect="1"/>
          </p:cNvPicPr>
          <p:nvPr/>
        </p:nvPicPr>
        <p:blipFill>
          <a:blip r:embed="rId3"/>
          <a:stretch>
            <a:fillRect/>
          </a:stretch>
        </p:blipFill>
        <p:spPr>
          <a:xfrm>
            <a:off x="272240" y="4202525"/>
            <a:ext cx="3352800" cy="2317602"/>
          </a:xfrm>
          <a:prstGeom prst="rect">
            <a:avLst/>
          </a:prstGeom>
        </p:spPr>
      </p:pic>
      <p:pic>
        <p:nvPicPr>
          <p:cNvPr id="6" name="Picture 5"/>
          <p:cNvPicPr>
            <a:picLocks noChangeAspect="1"/>
          </p:cNvPicPr>
          <p:nvPr/>
        </p:nvPicPr>
        <p:blipFill>
          <a:blip r:embed="rId4"/>
          <a:stretch>
            <a:fillRect/>
          </a:stretch>
        </p:blipFill>
        <p:spPr>
          <a:xfrm>
            <a:off x="3922350" y="1360719"/>
            <a:ext cx="3743684" cy="2676335"/>
          </a:xfrm>
          <a:prstGeom prst="rect">
            <a:avLst/>
          </a:prstGeom>
        </p:spPr>
      </p:pic>
      <p:pic>
        <p:nvPicPr>
          <p:cNvPr id="7" name="Picture 6"/>
          <p:cNvPicPr>
            <a:picLocks noChangeAspect="1"/>
          </p:cNvPicPr>
          <p:nvPr/>
        </p:nvPicPr>
        <p:blipFill>
          <a:blip r:embed="rId5"/>
          <a:stretch>
            <a:fillRect/>
          </a:stretch>
        </p:blipFill>
        <p:spPr>
          <a:xfrm>
            <a:off x="7963344" y="1322207"/>
            <a:ext cx="3765910" cy="2676335"/>
          </a:xfrm>
          <a:prstGeom prst="rect">
            <a:avLst/>
          </a:prstGeom>
        </p:spPr>
      </p:pic>
      <p:pic>
        <p:nvPicPr>
          <p:cNvPr id="8" name="Picture 7"/>
          <p:cNvPicPr>
            <a:picLocks noChangeAspect="1"/>
          </p:cNvPicPr>
          <p:nvPr/>
        </p:nvPicPr>
        <p:blipFill>
          <a:blip r:embed="rId6"/>
          <a:stretch>
            <a:fillRect/>
          </a:stretch>
        </p:blipFill>
        <p:spPr>
          <a:xfrm>
            <a:off x="7963344" y="4213310"/>
            <a:ext cx="3765910" cy="2306817"/>
          </a:xfrm>
          <a:prstGeom prst="rect">
            <a:avLst/>
          </a:prstGeom>
        </p:spPr>
      </p:pic>
    </p:spTree>
    <p:extLst>
      <p:ext uri="{BB962C8B-B14F-4D97-AF65-F5344CB8AC3E}">
        <p14:creationId xmlns:p14="http://schemas.microsoft.com/office/powerpoint/2010/main" val="1695958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312109" y="990892"/>
            <a:ext cx="10615756" cy="6524863"/>
          </a:xfrm>
          <a:prstGeom prst="rect">
            <a:avLst/>
          </a:prstGeom>
          <a:noFill/>
        </p:spPr>
        <p:txBody>
          <a:bodyPr wrap="square" rtlCol="0">
            <a:spAutoFit/>
          </a:bodyPr>
          <a:lstStyle/>
          <a:p>
            <a:r>
              <a:rPr lang="en-US" u="sng" dirty="0" smtClean="0"/>
              <a:t>Accidents for the Month </a:t>
            </a:r>
          </a:p>
          <a:p>
            <a:r>
              <a:rPr lang="en-US" dirty="0" smtClean="0"/>
              <a:t>There were 20 accidents/incidents for the month; 9 staff and 11 students.   </a:t>
            </a:r>
          </a:p>
          <a:p>
            <a:r>
              <a:rPr lang="en-US" sz="400" dirty="0" smtClean="0"/>
              <a:t>   </a:t>
            </a:r>
            <a:endParaRPr lang="en-US" sz="400" u="sng" dirty="0" smtClean="0"/>
          </a:p>
          <a:p>
            <a:r>
              <a:rPr lang="en-US" u="sng" dirty="0" smtClean="0"/>
              <a:t>Staff Accidents/Incidents</a:t>
            </a:r>
          </a:p>
          <a:p>
            <a:r>
              <a:rPr lang="en-US" dirty="0"/>
              <a:t>WHS </a:t>
            </a:r>
            <a:r>
              <a:rPr lang="en-US" dirty="0" smtClean="0"/>
              <a:t>- </a:t>
            </a:r>
            <a:r>
              <a:rPr lang="en-US" dirty="0"/>
              <a:t>Staff opened steam oven while too </a:t>
            </a:r>
            <a:r>
              <a:rPr lang="en-US" dirty="0" smtClean="0"/>
              <a:t>close; </a:t>
            </a:r>
            <a:r>
              <a:rPr lang="en-US" dirty="0"/>
              <a:t>light burn to </a:t>
            </a:r>
            <a:r>
              <a:rPr lang="en-US" dirty="0" smtClean="0"/>
              <a:t>face.</a:t>
            </a:r>
            <a:endParaRPr lang="en-US" dirty="0"/>
          </a:p>
          <a:p>
            <a:r>
              <a:rPr lang="en-US" dirty="0"/>
              <a:t>WIS </a:t>
            </a:r>
            <a:r>
              <a:rPr lang="en-US" dirty="0" smtClean="0"/>
              <a:t>- Staff </a:t>
            </a:r>
            <a:r>
              <a:rPr lang="en-US" dirty="0"/>
              <a:t>opened freezer </a:t>
            </a:r>
            <a:r>
              <a:rPr lang="en-US" dirty="0" smtClean="0"/>
              <a:t>door, </a:t>
            </a:r>
            <a:r>
              <a:rPr lang="en-US" dirty="0"/>
              <a:t>bent down then stood upright and hit head on </a:t>
            </a:r>
            <a:r>
              <a:rPr lang="en-US" dirty="0" smtClean="0"/>
              <a:t>door.</a:t>
            </a:r>
          </a:p>
          <a:p>
            <a:r>
              <a:rPr lang="en-US" dirty="0" smtClean="0"/>
              <a:t>WIS - Staff member was bitten during de-escalation activities. </a:t>
            </a:r>
            <a:endParaRPr lang="en-US" dirty="0"/>
          </a:p>
          <a:p>
            <a:r>
              <a:rPr lang="en-US" dirty="0"/>
              <a:t>WPS </a:t>
            </a:r>
            <a:r>
              <a:rPr lang="en-US" dirty="0" smtClean="0"/>
              <a:t>– (6) </a:t>
            </a:r>
            <a:r>
              <a:rPr lang="en-US" dirty="0"/>
              <a:t>staff members received minor injuries during de-escalation </a:t>
            </a:r>
            <a:r>
              <a:rPr lang="en-US" dirty="0" smtClean="0"/>
              <a:t>activities.</a:t>
            </a:r>
            <a:endParaRPr lang="en-US" dirty="0"/>
          </a:p>
          <a:p>
            <a:endParaRPr lang="en-US" sz="600" u="sng" dirty="0" smtClean="0"/>
          </a:p>
          <a:p>
            <a:r>
              <a:rPr lang="en-US" u="sng" dirty="0" smtClean="0"/>
              <a:t>Student Accidents/Injuries </a:t>
            </a:r>
          </a:p>
          <a:p>
            <a:r>
              <a:rPr lang="en-US" dirty="0" smtClean="0"/>
              <a:t>PIT - Student slipped in snow, bruised buttocks.</a:t>
            </a:r>
          </a:p>
          <a:p>
            <a:r>
              <a:rPr lang="en-US" dirty="0" smtClean="0"/>
              <a:t>PIT - Student suffered Gran Mal seizure; seizure protocol followed.</a:t>
            </a:r>
          </a:p>
          <a:p>
            <a:r>
              <a:rPr lang="en-US" dirty="0" smtClean="0"/>
              <a:t>WIS - Student suffered breathing difficulty after coughing; 911 dispatched.</a:t>
            </a:r>
          </a:p>
          <a:p>
            <a:r>
              <a:rPr lang="en-US" dirty="0"/>
              <a:t>WMS - Student sprained pinky in Basketball </a:t>
            </a:r>
            <a:r>
              <a:rPr lang="en-US" dirty="0" smtClean="0"/>
              <a:t>game.</a:t>
            </a:r>
            <a:endParaRPr lang="en-US" dirty="0"/>
          </a:p>
          <a:p>
            <a:r>
              <a:rPr lang="en-US" dirty="0" smtClean="0"/>
              <a:t>WHS </a:t>
            </a:r>
            <a:r>
              <a:rPr lang="en-US" dirty="0"/>
              <a:t>- Student collided with another during </a:t>
            </a:r>
            <a:r>
              <a:rPr lang="en-US" dirty="0" smtClean="0"/>
              <a:t>baseball game; </a:t>
            </a:r>
            <a:r>
              <a:rPr lang="en-US" dirty="0"/>
              <a:t>head </a:t>
            </a:r>
            <a:r>
              <a:rPr lang="en-US" dirty="0" smtClean="0"/>
              <a:t>injury.</a:t>
            </a:r>
            <a:endParaRPr lang="en-US" dirty="0"/>
          </a:p>
          <a:p>
            <a:r>
              <a:rPr lang="en-US" dirty="0"/>
              <a:t>WHS - Student crushed finger between two </a:t>
            </a:r>
            <a:r>
              <a:rPr lang="en-US" dirty="0" smtClean="0"/>
              <a:t>chairs; </a:t>
            </a:r>
            <a:r>
              <a:rPr lang="en-US" dirty="0"/>
              <a:t>lacerated </a:t>
            </a:r>
            <a:r>
              <a:rPr lang="en-US" dirty="0" smtClean="0"/>
              <a:t>finger. </a:t>
            </a:r>
            <a:endParaRPr lang="en-US" dirty="0"/>
          </a:p>
          <a:p>
            <a:r>
              <a:rPr lang="en-US" dirty="0"/>
              <a:t>WHS - Student running to get </a:t>
            </a:r>
            <a:r>
              <a:rPr lang="en-US" dirty="0" smtClean="0"/>
              <a:t>ball; sprained ankle.</a:t>
            </a:r>
            <a:endParaRPr lang="en-US" dirty="0"/>
          </a:p>
          <a:p>
            <a:r>
              <a:rPr lang="en-US" dirty="0"/>
              <a:t>WHS - Student ate 5 </a:t>
            </a:r>
            <a:r>
              <a:rPr lang="en-US" dirty="0" smtClean="0"/>
              <a:t>pencils; </a:t>
            </a:r>
            <a:r>
              <a:rPr lang="en-US" dirty="0"/>
              <a:t>released to guardian for </a:t>
            </a:r>
            <a:r>
              <a:rPr lang="en-US" dirty="0" smtClean="0"/>
              <a:t>observation. </a:t>
            </a:r>
            <a:endParaRPr lang="en-US" dirty="0"/>
          </a:p>
          <a:p>
            <a:r>
              <a:rPr lang="en-US" dirty="0" smtClean="0"/>
              <a:t>Yale </a:t>
            </a:r>
            <a:r>
              <a:rPr lang="en-US" dirty="0"/>
              <a:t>- Student slipped on gym floor with wet snow </a:t>
            </a:r>
            <a:r>
              <a:rPr lang="en-US" dirty="0" smtClean="0"/>
              <a:t>boots; </a:t>
            </a:r>
            <a:r>
              <a:rPr lang="en-US" dirty="0"/>
              <a:t>scraped </a:t>
            </a:r>
            <a:r>
              <a:rPr lang="en-US" dirty="0" smtClean="0"/>
              <a:t>chin.</a:t>
            </a:r>
            <a:endParaRPr lang="en-US" dirty="0"/>
          </a:p>
          <a:p>
            <a:r>
              <a:rPr lang="en-US" dirty="0"/>
              <a:t>Yale - Student contact in gym forced student into </a:t>
            </a:r>
            <a:r>
              <a:rPr lang="en-US" dirty="0" smtClean="0"/>
              <a:t>wall; </a:t>
            </a:r>
            <a:r>
              <a:rPr lang="en-US" dirty="0"/>
              <a:t>head </a:t>
            </a:r>
            <a:r>
              <a:rPr lang="en-US" dirty="0" smtClean="0"/>
              <a:t>injury.</a:t>
            </a:r>
            <a:endParaRPr lang="en-US" dirty="0"/>
          </a:p>
          <a:p>
            <a:r>
              <a:rPr lang="en-US" dirty="0"/>
              <a:t>Yale - </a:t>
            </a:r>
            <a:r>
              <a:rPr lang="en-US" dirty="0" smtClean="0"/>
              <a:t>Student </a:t>
            </a:r>
            <a:r>
              <a:rPr lang="en-US" dirty="0"/>
              <a:t>ran into </a:t>
            </a:r>
            <a:r>
              <a:rPr lang="en-US" dirty="0" smtClean="0"/>
              <a:t>classroom and slipped; </a:t>
            </a:r>
            <a:r>
              <a:rPr lang="en-US" dirty="0"/>
              <a:t>head </a:t>
            </a:r>
            <a:r>
              <a:rPr lang="en-US" dirty="0" smtClean="0"/>
              <a:t>injury above eye.</a:t>
            </a:r>
            <a:endParaRPr lang="en-US" dirty="0"/>
          </a:p>
          <a:p>
            <a:endParaRPr lang="en-US" dirty="0" smtClean="0"/>
          </a:p>
          <a:p>
            <a:r>
              <a:rPr lang="en-US" dirty="0" smtClean="0"/>
              <a:t> </a:t>
            </a:r>
          </a:p>
          <a:p>
            <a:endParaRPr lang="en-US" dirty="0"/>
          </a:p>
        </p:txBody>
      </p:sp>
      <p:sp>
        <p:nvSpPr>
          <p:cNvPr id="5" name="TextBox 4"/>
          <p:cNvSpPr txBox="1"/>
          <p:nvPr/>
        </p:nvSpPr>
        <p:spPr>
          <a:xfrm>
            <a:off x="312109" y="467672"/>
            <a:ext cx="2157001" cy="523220"/>
          </a:xfrm>
          <a:prstGeom prst="rect">
            <a:avLst/>
          </a:prstGeom>
          <a:noFill/>
        </p:spPr>
        <p:txBody>
          <a:bodyPr wrap="none" rtlCol="0">
            <a:spAutoFit/>
          </a:bodyPr>
          <a:lstStyle/>
          <a:p>
            <a:r>
              <a:rPr lang="en-US" sz="2800" i="1" dirty="0" smtClean="0"/>
              <a:t>SAFETY  DATA</a:t>
            </a:r>
            <a:endParaRPr lang="en-US" sz="2800" i="1" dirty="0"/>
          </a:p>
        </p:txBody>
      </p:sp>
    </p:spTree>
    <p:extLst>
      <p:ext uri="{BB962C8B-B14F-4D97-AF65-F5344CB8AC3E}">
        <p14:creationId xmlns:p14="http://schemas.microsoft.com/office/powerpoint/2010/main" val="751604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144683" y="184475"/>
            <a:ext cx="2549609" cy="523220"/>
          </a:xfrm>
          <a:prstGeom prst="rect">
            <a:avLst/>
          </a:prstGeom>
          <a:noFill/>
        </p:spPr>
        <p:txBody>
          <a:bodyPr wrap="none" rtlCol="0">
            <a:spAutoFit/>
          </a:bodyPr>
          <a:lstStyle/>
          <a:p>
            <a:r>
              <a:rPr lang="en-US" sz="2800" i="1" dirty="0" smtClean="0"/>
              <a:t>SAFETY  CHARTS</a:t>
            </a:r>
            <a:endParaRPr lang="en-US" sz="2800" i="1" dirty="0"/>
          </a:p>
        </p:txBody>
      </p:sp>
      <p:pic>
        <p:nvPicPr>
          <p:cNvPr id="2" name="Picture 1"/>
          <p:cNvPicPr>
            <a:picLocks noChangeAspect="1"/>
          </p:cNvPicPr>
          <p:nvPr/>
        </p:nvPicPr>
        <p:blipFill>
          <a:blip r:embed="rId3"/>
          <a:stretch>
            <a:fillRect/>
          </a:stretch>
        </p:blipFill>
        <p:spPr>
          <a:xfrm>
            <a:off x="423335" y="707694"/>
            <a:ext cx="4758264" cy="2924505"/>
          </a:xfrm>
          <a:prstGeom prst="rect">
            <a:avLst/>
          </a:prstGeom>
        </p:spPr>
      </p:pic>
      <p:pic>
        <p:nvPicPr>
          <p:cNvPr id="3" name="Picture 2"/>
          <p:cNvPicPr>
            <a:picLocks noChangeAspect="1"/>
          </p:cNvPicPr>
          <p:nvPr/>
        </p:nvPicPr>
        <p:blipFill>
          <a:blip r:embed="rId4"/>
          <a:stretch>
            <a:fillRect/>
          </a:stretch>
        </p:blipFill>
        <p:spPr>
          <a:xfrm>
            <a:off x="5981700" y="707694"/>
            <a:ext cx="5124889" cy="2914141"/>
          </a:xfrm>
          <a:prstGeom prst="rect">
            <a:avLst/>
          </a:prstGeom>
        </p:spPr>
      </p:pic>
      <p:pic>
        <p:nvPicPr>
          <p:cNvPr id="10" name="Picture 9"/>
          <p:cNvPicPr>
            <a:picLocks noChangeAspect="1"/>
          </p:cNvPicPr>
          <p:nvPr/>
        </p:nvPicPr>
        <p:blipFill>
          <a:blip r:embed="rId5"/>
          <a:stretch>
            <a:fillRect/>
          </a:stretch>
        </p:blipFill>
        <p:spPr>
          <a:xfrm>
            <a:off x="423334" y="3810001"/>
            <a:ext cx="4758265" cy="2895600"/>
          </a:xfrm>
          <a:prstGeom prst="rect">
            <a:avLst/>
          </a:prstGeom>
        </p:spPr>
      </p:pic>
      <p:pic>
        <p:nvPicPr>
          <p:cNvPr id="11" name="Picture 10"/>
          <p:cNvPicPr>
            <a:picLocks noChangeAspect="1"/>
          </p:cNvPicPr>
          <p:nvPr/>
        </p:nvPicPr>
        <p:blipFill>
          <a:blip r:embed="rId6"/>
          <a:stretch>
            <a:fillRect/>
          </a:stretch>
        </p:blipFill>
        <p:spPr>
          <a:xfrm>
            <a:off x="5981700" y="3810000"/>
            <a:ext cx="5124889" cy="2895601"/>
          </a:xfrm>
          <a:prstGeom prst="rect">
            <a:avLst/>
          </a:prstGeom>
        </p:spPr>
      </p:pic>
    </p:spTree>
    <p:extLst>
      <p:ext uri="{BB962C8B-B14F-4D97-AF65-F5344CB8AC3E}">
        <p14:creationId xmlns:p14="http://schemas.microsoft.com/office/powerpoint/2010/main" val="3193311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62404</TotalTime>
  <Words>530</Words>
  <Application>Microsoft Office PowerPoint</Application>
  <PresentationFormat>Widescreen</PresentationFormat>
  <Paragraphs>85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Woodland Public Schools</vt:lpstr>
      <vt:lpstr>PowerPoint Presentation</vt:lpstr>
      <vt:lpstr>PowerPoint Presentation</vt:lpstr>
      <vt:lpstr>FACILITY CHARTS – POWER COST AND WORK ORDER STATUS</vt:lpstr>
      <vt:lpstr>FACILITY CHARTS –  WATER USAGE WHS, WIS, WMS, WPS</vt:lpstr>
      <vt:lpstr>PowerPoint Presentation</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Landrigan, Scott</cp:lastModifiedBy>
  <cp:revision>420</cp:revision>
  <cp:lastPrinted>2018-09-25T00:06:09Z</cp:lastPrinted>
  <dcterms:created xsi:type="dcterms:W3CDTF">2016-04-19T23:51:26Z</dcterms:created>
  <dcterms:modified xsi:type="dcterms:W3CDTF">2019-03-20T22:08:09Z</dcterms:modified>
</cp:coreProperties>
</file>